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yne Extra Bold"/>
      <p:regular r:id="rId15"/>
    </p:embeddedFont>
    <p:embeddedFont>
      <p:font typeface="Syne"/>
      <p:regular r:id="rId16"/>
    </p:embeddedFont>
    <p:embeddedFont>
      <p:font typeface="Syne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419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OpenField : Révolutionner l'Agriculture par l'IA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3394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Une plateforme numérique innovante pour transformer la gestion agricole et relever les défis du secteur en 2025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137" y="765691"/>
            <a:ext cx="7634526" cy="2021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Des Défis Agricoles Sans Précédent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41137" y="3110746"/>
            <a:ext cx="7634526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 secteur agricole mondial fait face à une crise multidimensionnelle qui menace sa viabilité future et la sécurité alimentaire mondiale.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41137" y="4043124"/>
            <a:ext cx="3709392" cy="1947505"/>
          </a:xfrm>
          <a:prstGeom prst="roundRect">
            <a:avLst>
              <a:gd name="adj" fmla="val 465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64379" y="4266367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820 millions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464379" y="4732615"/>
            <a:ext cx="3262908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 personnes en insécurité alimentaire potentielle en 2025 selon les projections climatiques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6152" y="4043124"/>
            <a:ext cx="3709511" cy="1947505"/>
          </a:xfrm>
          <a:prstGeom prst="roundRect">
            <a:avLst>
              <a:gd name="adj" fmla="val 465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89394" y="4266367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10-20%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389394" y="4732615"/>
            <a:ext cx="3263027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 baisse des rendements mondiaux due aux événements climatiques extrêmes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41137" y="6206252"/>
            <a:ext cx="7634526" cy="1257657"/>
          </a:xfrm>
          <a:prstGeom prst="roundRect">
            <a:avLst>
              <a:gd name="adj" fmla="val 720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64379" y="6429494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30%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464379" y="6895743"/>
            <a:ext cx="7188041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 terres arables dégradées d'ici 2025 sans pratiques durables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265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350" y="3083004"/>
            <a:ext cx="13215699" cy="1263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Un Écosystème Agricole en Mutation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7350" y="4851440"/>
            <a:ext cx="440293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Volatilité des Marchés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07350" y="5369243"/>
            <a:ext cx="6361271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Les prix des matières premières agricoles connaissent une turbulence sans précédent. Les coûts d'exploitation s'envolent avec une hausse des engrais de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plus de 10%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malgré une baisse prévue des prix de l'énergie de 17%.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07350" y="6844546"/>
            <a:ext cx="6361271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 marché des fruits et légumes frais atteint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A9F00F"/>
                </a:highlight>
                <a:latin typeface="Syne" pitchFamily="34" charset="0"/>
                <a:ea typeface="Syne" pitchFamily="34" charset="-122"/>
                <a:cs typeface="Syne" pitchFamily="34" charset="-120"/>
              </a:rPr>
              <a:t>244 milliards de dollars en 2025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avec un CAGR de 5,3%.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69398" y="4851440"/>
            <a:ext cx="5190292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Opportunités Émergentes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569398" y="5369243"/>
            <a:ext cx="6361271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 marché des superfoods explose, projeté entre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13 et 19 milliards de dollars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en 2025, avec un CAGR de 8-10%.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69398" y="6197798"/>
            <a:ext cx="6361271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Cette croissance crée des opportunités majeures mais exige des analyses prédictives pour éviter surproduction ou pénuries.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422" y="927021"/>
            <a:ext cx="12606933" cy="632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Pertes et Inefficacités Critiques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1581507" y="3279934"/>
            <a:ext cx="2489597" cy="506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3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20-30%</a:t>
            </a:r>
            <a:endParaRPr lang="en-US" sz="3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259" y="2014895"/>
            <a:ext cx="3036094" cy="30360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0816" y="5303996"/>
            <a:ext cx="4030861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Pertes Post-Récolte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08422" y="5741670"/>
            <a:ext cx="4235768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Dans les zones rurales avec méthodes manuelles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070282" y="3279934"/>
            <a:ext cx="2489597" cy="506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3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40%</a:t>
            </a:r>
            <a:endParaRPr lang="en-US" sz="39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034" y="2014895"/>
            <a:ext cx="3036094" cy="30360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97197" y="5303996"/>
            <a:ext cx="4235887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Gaspillage Ressources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197197" y="6057900"/>
            <a:ext cx="4235887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Pertes en eau et engrais par gestion manuelle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10559177" y="3279934"/>
            <a:ext cx="2489597" cy="506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3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90%</a:t>
            </a:r>
            <a:endParaRPr lang="en-US" sz="39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928" y="2014895"/>
            <a:ext cx="3036094" cy="303609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86092" y="5303996"/>
            <a:ext cx="4235887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Déforestation Tropicale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9686092" y="6057900"/>
            <a:ext cx="4235887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Liée à l'expansion agricole non contrôlée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708422" y="6718221"/>
            <a:ext cx="13213556" cy="32861"/>
          </a:xfrm>
          <a:prstGeom prst="rect">
            <a:avLst/>
          </a:prstGeom>
          <a:solidFill>
            <a:srgbClr val="D7E5D8">
              <a:alpha val="50000"/>
            </a:srgbClr>
          </a:solidFill>
          <a:ln/>
        </p:spPr>
      </p:sp>
      <p:sp>
        <p:nvSpPr>
          <p:cNvPr id="16" name="Text 11"/>
          <p:cNvSpPr/>
          <p:nvPr/>
        </p:nvSpPr>
        <p:spPr>
          <a:xfrm>
            <a:off x="708422" y="6978729"/>
            <a:ext cx="1321355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Ces inefficacités systémiques soulignent l'urgence d'une transformation numérique du secteur agricole pour améliorer la résilience et la durabilité.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853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OpenField : L'Innovation au Service de l'Agriculture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7972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Une plateforme SaaS révolutionnaire intégrant l'IA et l'analyse par drones pour optimiser toutes les dimensions de la gestion agricole.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87491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Technologies de Pointe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53223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IA prédictive et drones pour une précision inégalée dans l'analyse des cultures et des sols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4687491"/>
            <a:ext cx="39445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Interface Intuitive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35893" y="517790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Plateforme multiplateforme accessible, mode offline et chat IA pour conseils en temps réel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677995" y="4687491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Analyse Marché Intégrée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7995" y="553223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Intégration APIs FAO et USDA pour anticiper les tendances avec 85-95% de précision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585192"/>
            <a:ext cx="13140690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Un Marché en Pleine Expansion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4855" y="2426018"/>
            <a:ext cx="4261723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 marché de l'IA agricole connaît une croissance explosive, porté par la nécessité d'optimiser les rendements et de réduire l'impact environnemental.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4855" y="3979545"/>
            <a:ext cx="4261723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Les drones agricoles transforment la surveillance des cultures, permettant une détection précoce des problèmes et une intervention ciblée.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3311" y="2474000"/>
            <a:ext cx="8359735" cy="4042886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8931593" y="6516886"/>
            <a:ext cx="212765" cy="212765"/>
          </a:xfrm>
          <a:prstGeom prst="roundRect">
            <a:avLst>
              <a:gd name="adj" fmla="val 8595"/>
            </a:avLst>
          </a:prstGeom>
          <a:solidFill>
            <a:srgbClr val="517307"/>
          </a:solidFill>
          <a:ln/>
        </p:spPr>
      </p:sp>
      <p:sp>
        <p:nvSpPr>
          <p:cNvPr id="7" name="Text 4"/>
          <p:cNvSpPr/>
          <p:nvPr/>
        </p:nvSpPr>
        <p:spPr>
          <a:xfrm>
            <a:off x="9205317" y="6516886"/>
            <a:ext cx="431602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2025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9789319" y="6516886"/>
            <a:ext cx="212765" cy="212765"/>
          </a:xfrm>
          <a:prstGeom prst="roundRect">
            <a:avLst>
              <a:gd name="adj" fmla="val 8595"/>
            </a:avLst>
          </a:prstGeom>
          <a:solidFill>
            <a:srgbClr val="B9F33D"/>
          </a:solidFill>
          <a:ln/>
        </p:spPr>
      </p:sp>
      <p:sp>
        <p:nvSpPr>
          <p:cNvPr id="9" name="Text 6"/>
          <p:cNvSpPr/>
          <p:nvPr/>
        </p:nvSpPr>
        <p:spPr>
          <a:xfrm>
            <a:off x="10063043" y="6516886"/>
            <a:ext cx="1283018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2030 (Projeté)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44855" y="7634288"/>
            <a:ext cx="1314069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CAGR impressionnants :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IA 22,55%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4780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Drones 18,5%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Superfoods 7-8%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431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16454" y="337899"/>
            <a:ext cx="8283892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Fonctionnalités Clés et Bénéfices Mesurables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5916454" y="1290161"/>
            <a:ext cx="4080510" cy="1411248"/>
          </a:xfrm>
          <a:prstGeom prst="roundRect">
            <a:avLst>
              <a:gd name="adj" fmla="val 365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46946" y="1420654"/>
            <a:ext cx="368618" cy="368618"/>
          </a:xfrm>
          <a:prstGeom prst="roundRect">
            <a:avLst>
              <a:gd name="adj" fmla="val 24803687"/>
            </a:avLst>
          </a:prstGeom>
          <a:solidFill>
            <a:srgbClr val="A9F00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268" y="1501259"/>
            <a:ext cx="165854" cy="2072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46946" y="1912144"/>
            <a:ext cx="2580799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Productivité +20-25%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046946" y="2177772"/>
            <a:ext cx="3819525" cy="393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Augmentation des rendements via l'IA prédictive et l'optimisation des ressources</a:t>
            </a:r>
            <a:endParaRPr lang="en-US" sz="950" dirty="0"/>
          </a:p>
        </p:txBody>
      </p:sp>
      <p:sp>
        <p:nvSpPr>
          <p:cNvPr id="9" name="Shape 5"/>
          <p:cNvSpPr/>
          <p:nvPr/>
        </p:nvSpPr>
        <p:spPr>
          <a:xfrm>
            <a:off x="10119836" y="1290161"/>
            <a:ext cx="4080510" cy="1411248"/>
          </a:xfrm>
          <a:prstGeom prst="roundRect">
            <a:avLst>
              <a:gd name="adj" fmla="val 365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250329" y="1420654"/>
            <a:ext cx="368618" cy="368618"/>
          </a:xfrm>
          <a:prstGeom prst="roundRect">
            <a:avLst>
              <a:gd name="adj" fmla="val 24803687"/>
            </a:avLst>
          </a:prstGeom>
          <a:solidFill>
            <a:srgbClr val="A9F00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651" y="1501259"/>
            <a:ext cx="165854" cy="2072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250329" y="1912144"/>
            <a:ext cx="1935599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Intrants -15-30%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10250329" y="2177772"/>
            <a:ext cx="3819525" cy="393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Réduction drastique des coûts en eau et engrais par gestion de précision</a:t>
            </a:r>
            <a:endParaRPr lang="en-US" sz="950" dirty="0"/>
          </a:p>
        </p:txBody>
      </p:sp>
      <p:sp>
        <p:nvSpPr>
          <p:cNvPr id="14" name="Shape 9"/>
          <p:cNvSpPr/>
          <p:nvPr/>
        </p:nvSpPr>
        <p:spPr>
          <a:xfrm>
            <a:off x="5916454" y="2824282"/>
            <a:ext cx="8283892" cy="1214676"/>
          </a:xfrm>
          <a:prstGeom prst="roundRect">
            <a:avLst>
              <a:gd name="adj" fmla="val 424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046946" y="2954774"/>
            <a:ext cx="368618" cy="368618"/>
          </a:xfrm>
          <a:prstGeom prst="roundRect">
            <a:avLst>
              <a:gd name="adj" fmla="val 24803687"/>
            </a:avLst>
          </a:prstGeom>
          <a:solidFill>
            <a:srgbClr val="A9F00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268" y="3035379"/>
            <a:ext cx="165854" cy="20728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046946" y="3446264"/>
            <a:ext cx="1868567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Pertes -20-30%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6046946" y="3711892"/>
            <a:ext cx="8022908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Détection précoce des maladies et parasites par analyse drone</a:t>
            </a:r>
            <a:endParaRPr lang="en-US" sz="950" dirty="0"/>
          </a:p>
        </p:txBody>
      </p:sp>
      <p:sp>
        <p:nvSpPr>
          <p:cNvPr id="19" name="Text 13"/>
          <p:cNvSpPr/>
          <p:nvPr/>
        </p:nvSpPr>
        <p:spPr>
          <a:xfrm>
            <a:off x="5916454" y="4177189"/>
            <a:ext cx="122873" cy="153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950" dirty="0"/>
          </a:p>
        </p:txBody>
      </p:sp>
      <p:sp>
        <p:nvSpPr>
          <p:cNvPr id="20" name="Shape 14"/>
          <p:cNvSpPr/>
          <p:nvPr/>
        </p:nvSpPr>
        <p:spPr>
          <a:xfrm>
            <a:off x="5916454" y="4370784"/>
            <a:ext cx="8283892" cy="1524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21" name="Text 15"/>
          <p:cNvSpPr/>
          <p:nvPr/>
        </p:nvSpPr>
        <p:spPr>
          <a:xfrm>
            <a:off x="5916454" y="4462701"/>
            <a:ext cx="3815953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Analyse Marché en Temps Réel</a:t>
            </a:r>
            <a:endParaRPr lang="en-US" sz="1200" dirty="0"/>
          </a:p>
        </p:txBody>
      </p:sp>
      <p:sp>
        <p:nvSpPr>
          <p:cNvPr id="22" name="Text 16"/>
          <p:cNvSpPr/>
          <p:nvPr/>
        </p:nvSpPr>
        <p:spPr>
          <a:xfrm>
            <a:off x="5916454" y="4728329"/>
            <a:ext cx="8283892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Recommandations cultures basées sur tendances, climat et demande</a:t>
            </a:r>
            <a:endParaRPr lang="en-US" sz="950" dirty="0"/>
          </a:p>
        </p:txBody>
      </p:sp>
      <p:sp>
        <p:nvSpPr>
          <p:cNvPr id="23" name="Text 17"/>
          <p:cNvSpPr/>
          <p:nvPr/>
        </p:nvSpPr>
        <p:spPr>
          <a:xfrm>
            <a:off x="5916454" y="5139928"/>
            <a:ext cx="122873" cy="153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950" dirty="0"/>
          </a:p>
        </p:txBody>
      </p:sp>
      <p:sp>
        <p:nvSpPr>
          <p:cNvPr id="24" name="Shape 18"/>
          <p:cNvSpPr/>
          <p:nvPr/>
        </p:nvSpPr>
        <p:spPr>
          <a:xfrm>
            <a:off x="5916454" y="5333524"/>
            <a:ext cx="8283892" cy="1524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25" name="Text 19"/>
          <p:cNvSpPr/>
          <p:nvPr/>
        </p:nvSpPr>
        <p:spPr>
          <a:xfrm>
            <a:off x="5916454" y="5425440"/>
            <a:ext cx="3860840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Optimisation Terrain Intelligente</a:t>
            </a:r>
            <a:endParaRPr lang="en-US" sz="1200" dirty="0"/>
          </a:p>
        </p:txBody>
      </p:sp>
      <p:sp>
        <p:nvSpPr>
          <p:cNvPr id="26" name="Text 20"/>
          <p:cNvSpPr/>
          <p:nvPr/>
        </p:nvSpPr>
        <p:spPr>
          <a:xfrm>
            <a:off x="5916454" y="5691068"/>
            <a:ext cx="8283892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Répartition stratégique des cultures avec cartes interactives</a:t>
            </a:r>
            <a:endParaRPr lang="en-US" sz="950" dirty="0"/>
          </a:p>
        </p:txBody>
      </p:sp>
      <p:sp>
        <p:nvSpPr>
          <p:cNvPr id="27" name="Text 21"/>
          <p:cNvSpPr/>
          <p:nvPr/>
        </p:nvSpPr>
        <p:spPr>
          <a:xfrm>
            <a:off x="5916454" y="6102668"/>
            <a:ext cx="122873" cy="153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950" dirty="0"/>
          </a:p>
        </p:txBody>
      </p:sp>
      <p:sp>
        <p:nvSpPr>
          <p:cNvPr id="28" name="Shape 22"/>
          <p:cNvSpPr/>
          <p:nvPr/>
        </p:nvSpPr>
        <p:spPr>
          <a:xfrm>
            <a:off x="5916454" y="6296263"/>
            <a:ext cx="8283892" cy="1524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29" name="Text 23"/>
          <p:cNvSpPr/>
          <p:nvPr/>
        </p:nvSpPr>
        <p:spPr>
          <a:xfrm>
            <a:off x="5916454" y="6388179"/>
            <a:ext cx="3906798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Surveillance Drone Automatisée</a:t>
            </a:r>
            <a:endParaRPr lang="en-US" sz="1200" dirty="0"/>
          </a:p>
        </p:txBody>
      </p:sp>
      <p:sp>
        <p:nvSpPr>
          <p:cNvPr id="30" name="Text 24"/>
          <p:cNvSpPr/>
          <p:nvPr/>
        </p:nvSpPr>
        <p:spPr>
          <a:xfrm>
            <a:off x="5916454" y="6653808"/>
            <a:ext cx="8283892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Détection pests, humidité et santé des sols par ML</a:t>
            </a:r>
            <a:endParaRPr lang="en-US" sz="950" dirty="0"/>
          </a:p>
        </p:txBody>
      </p:sp>
      <p:sp>
        <p:nvSpPr>
          <p:cNvPr id="31" name="Text 25"/>
          <p:cNvSpPr/>
          <p:nvPr/>
        </p:nvSpPr>
        <p:spPr>
          <a:xfrm>
            <a:off x="5916454" y="7065407"/>
            <a:ext cx="122873" cy="153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sz="950" dirty="0"/>
          </a:p>
        </p:txBody>
      </p:sp>
      <p:sp>
        <p:nvSpPr>
          <p:cNvPr id="32" name="Shape 26"/>
          <p:cNvSpPr/>
          <p:nvPr/>
        </p:nvSpPr>
        <p:spPr>
          <a:xfrm>
            <a:off x="5916454" y="7259003"/>
            <a:ext cx="8283892" cy="1524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33" name="Text 27"/>
          <p:cNvSpPr/>
          <p:nvPr/>
        </p:nvSpPr>
        <p:spPr>
          <a:xfrm>
            <a:off x="5916454" y="7350919"/>
            <a:ext cx="3076575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Traçabilité et Conformité</a:t>
            </a:r>
            <a:endParaRPr lang="en-US" sz="1200" dirty="0"/>
          </a:p>
        </p:txBody>
      </p:sp>
      <p:sp>
        <p:nvSpPr>
          <p:cNvPr id="34" name="Text 28"/>
          <p:cNvSpPr/>
          <p:nvPr/>
        </p:nvSpPr>
        <p:spPr>
          <a:xfrm>
            <a:off x="5916454" y="7616547"/>
            <a:ext cx="8283892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Rapports automatisés pour certifications et réglementations</a:t>
            </a:r>
            <a:endParaRPr lang="en-US" sz="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9578" y="337542"/>
            <a:ext cx="6372225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Roadmap et Engagement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29578" y="1919407"/>
            <a:ext cx="13771245" cy="15240"/>
          </a:xfrm>
          <a:prstGeom prst="roundRect">
            <a:avLst>
              <a:gd name="adj" fmla="val 338334"/>
            </a:avLst>
          </a:prstGeom>
          <a:solidFill>
            <a:srgbClr val="6D9121"/>
          </a:solidFill>
          <a:ln/>
        </p:spPr>
      </p:sp>
      <p:sp>
        <p:nvSpPr>
          <p:cNvPr id="4" name="Shape 2"/>
          <p:cNvSpPr/>
          <p:nvPr/>
        </p:nvSpPr>
        <p:spPr>
          <a:xfrm>
            <a:off x="3130153" y="1551146"/>
            <a:ext cx="15240" cy="368260"/>
          </a:xfrm>
          <a:prstGeom prst="roundRect">
            <a:avLst>
              <a:gd name="adj" fmla="val 338334"/>
            </a:avLst>
          </a:prstGeom>
          <a:solidFill>
            <a:srgbClr val="6D9121"/>
          </a:solidFill>
          <a:ln/>
        </p:spPr>
      </p:sp>
      <p:sp>
        <p:nvSpPr>
          <p:cNvPr id="5" name="Shape 3"/>
          <p:cNvSpPr/>
          <p:nvPr/>
        </p:nvSpPr>
        <p:spPr>
          <a:xfrm>
            <a:off x="2999661" y="1781294"/>
            <a:ext cx="276225" cy="276225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045738" y="1804333"/>
            <a:ext cx="184071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889165" y="966668"/>
            <a:ext cx="2497217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Phase 1 : Conception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52331" y="1232059"/>
            <a:ext cx="5170884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 mois</a:t>
            </a:r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– Analyse besoins, wireframes et sélection technologies</a:t>
            </a:r>
            <a:endParaRPr lang="en-US" sz="950" dirty="0"/>
          </a:p>
        </p:txBody>
      </p:sp>
      <p:sp>
        <p:nvSpPr>
          <p:cNvPr id="9" name="Shape 7"/>
          <p:cNvSpPr/>
          <p:nvPr/>
        </p:nvSpPr>
        <p:spPr>
          <a:xfrm>
            <a:off x="5915025" y="1919407"/>
            <a:ext cx="15240" cy="368260"/>
          </a:xfrm>
          <a:prstGeom prst="roundRect">
            <a:avLst>
              <a:gd name="adj" fmla="val 338334"/>
            </a:avLst>
          </a:prstGeom>
          <a:solidFill>
            <a:srgbClr val="6D9121"/>
          </a:solidFill>
          <a:ln/>
        </p:spPr>
      </p:sp>
      <p:sp>
        <p:nvSpPr>
          <p:cNvPr id="10" name="Shape 8"/>
          <p:cNvSpPr/>
          <p:nvPr/>
        </p:nvSpPr>
        <p:spPr>
          <a:xfrm>
            <a:off x="5784532" y="1781294"/>
            <a:ext cx="276225" cy="276225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830610" y="1804333"/>
            <a:ext cx="184071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4367689" y="2410420"/>
            <a:ext cx="3109913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Phase 2 : Développement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3337203" y="2675811"/>
            <a:ext cx="5171003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5 mois</a:t>
            </a:r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– Implémentation modules et tests unitaires</a:t>
            </a:r>
            <a:endParaRPr lang="en-US" sz="950" dirty="0"/>
          </a:p>
        </p:txBody>
      </p:sp>
      <p:sp>
        <p:nvSpPr>
          <p:cNvPr id="14" name="Shape 12"/>
          <p:cNvSpPr/>
          <p:nvPr/>
        </p:nvSpPr>
        <p:spPr>
          <a:xfrm>
            <a:off x="8699897" y="1551146"/>
            <a:ext cx="15240" cy="368260"/>
          </a:xfrm>
          <a:prstGeom prst="roundRect">
            <a:avLst>
              <a:gd name="adj" fmla="val 338334"/>
            </a:avLst>
          </a:prstGeom>
          <a:solidFill>
            <a:srgbClr val="6D9121"/>
          </a:solidFill>
          <a:ln/>
        </p:spPr>
      </p:sp>
      <p:sp>
        <p:nvSpPr>
          <p:cNvPr id="15" name="Shape 13"/>
          <p:cNvSpPr/>
          <p:nvPr/>
        </p:nvSpPr>
        <p:spPr>
          <a:xfrm>
            <a:off x="8569404" y="1781294"/>
            <a:ext cx="276225" cy="276225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615482" y="1804333"/>
            <a:ext cx="184071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7436406" y="966668"/>
            <a:ext cx="2542342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Phase 3 : Tests Pilote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6122075" y="1232059"/>
            <a:ext cx="5171003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 mois</a:t>
            </a:r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– Validation avec coopératives et QA</a:t>
            </a:r>
            <a:endParaRPr lang="en-US" sz="950" dirty="0"/>
          </a:p>
        </p:txBody>
      </p:sp>
      <p:sp>
        <p:nvSpPr>
          <p:cNvPr id="19" name="Shape 17"/>
          <p:cNvSpPr/>
          <p:nvPr/>
        </p:nvSpPr>
        <p:spPr>
          <a:xfrm>
            <a:off x="11484888" y="1919407"/>
            <a:ext cx="15240" cy="368260"/>
          </a:xfrm>
          <a:prstGeom prst="roundRect">
            <a:avLst>
              <a:gd name="adj" fmla="val 338334"/>
            </a:avLst>
          </a:prstGeom>
          <a:solidFill>
            <a:srgbClr val="6D9121"/>
          </a:solidFill>
          <a:ln/>
        </p:spPr>
      </p:sp>
      <p:sp>
        <p:nvSpPr>
          <p:cNvPr id="20" name="Shape 18"/>
          <p:cNvSpPr/>
          <p:nvPr/>
        </p:nvSpPr>
        <p:spPr>
          <a:xfrm>
            <a:off x="11354395" y="1781294"/>
            <a:ext cx="276225" cy="276225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1400473" y="1804333"/>
            <a:ext cx="184071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10125432" y="2410420"/>
            <a:ext cx="2734151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Phase 4 : Déploiement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8907066" y="2675811"/>
            <a:ext cx="5171003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 mois</a:t>
            </a:r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– Lancement et formation utilisateurs</a:t>
            </a:r>
            <a:endParaRPr lang="en-US" sz="950" dirty="0"/>
          </a:p>
        </p:txBody>
      </p:sp>
      <p:sp>
        <p:nvSpPr>
          <p:cNvPr id="24" name="Text 22"/>
          <p:cNvSpPr/>
          <p:nvPr/>
        </p:nvSpPr>
        <p:spPr>
          <a:xfrm>
            <a:off x="429578" y="3133011"/>
            <a:ext cx="269783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Budget : 100 000 €</a:t>
            </a:r>
            <a:endParaRPr lang="en-US" sz="1450" dirty="0"/>
          </a:p>
        </p:txBody>
      </p:sp>
      <p:sp>
        <p:nvSpPr>
          <p:cNvPr id="25" name="Text 23"/>
          <p:cNvSpPr/>
          <p:nvPr/>
        </p:nvSpPr>
        <p:spPr>
          <a:xfrm>
            <a:off x="429578" y="3485912"/>
            <a:ext cx="8142923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Développement (40%) et Cloud (20%)</a:t>
            </a:r>
            <a:endParaRPr lang="en-US" sz="950" dirty="0"/>
          </a:p>
        </p:txBody>
      </p:sp>
      <p:sp>
        <p:nvSpPr>
          <p:cNvPr id="26" name="Text 24"/>
          <p:cNvSpPr/>
          <p:nvPr/>
        </p:nvSpPr>
        <p:spPr>
          <a:xfrm>
            <a:off x="429578" y="3725108"/>
            <a:ext cx="8142923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Marketing (15%) et Projets Pilotes (15%)</a:t>
            </a:r>
            <a:endParaRPr lang="en-US" sz="950" dirty="0"/>
          </a:p>
        </p:txBody>
      </p:sp>
      <p:sp>
        <p:nvSpPr>
          <p:cNvPr id="27" name="Text 25"/>
          <p:cNvSpPr/>
          <p:nvPr/>
        </p:nvSpPr>
        <p:spPr>
          <a:xfrm>
            <a:off x="429578" y="3964305"/>
            <a:ext cx="8142923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Contingence (10%) pour risques techniques</a:t>
            </a:r>
            <a:endParaRPr lang="en-US" sz="950" dirty="0"/>
          </a:p>
        </p:txBody>
      </p:sp>
      <p:sp>
        <p:nvSpPr>
          <p:cNvPr id="28" name="Text 26"/>
          <p:cNvSpPr/>
          <p:nvPr/>
        </p:nvSpPr>
        <p:spPr>
          <a:xfrm>
            <a:off x="429578" y="4283393"/>
            <a:ext cx="1877735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KPIs de Succès</a:t>
            </a:r>
            <a:endParaRPr lang="en-US" sz="1200" dirty="0"/>
          </a:p>
        </p:txBody>
      </p:sp>
      <p:sp>
        <p:nvSpPr>
          <p:cNvPr id="29" name="Text 27"/>
          <p:cNvSpPr/>
          <p:nvPr/>
        </p:nvSpPr>
        <p:spPr>
          <a:xfrm>
            <a:off x="429578" y="4597956"/>
            <a:ext cx="8142923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Rendements </a:t>
            </a:r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+20%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Pertes </a:t>
            </a:r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54780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-25%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Satisfaction </a:t>
            </a:r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81B61C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&gt;80%</a:t>
            </a:r>
            <a:endParaRPr lang="en-US" sz="950" dirty="0"/>
          </a:p>
        </p:txBody>
      </p:sp>
      <p:pic>
        <p:nvPicPr>
          <p:cNvPr id="3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9443" y="3148370"/>
            <a:ext cx="5328880" cy="5328880"/>
          </a:xfrm>
          <a:prstGeom prst="rect">
            <a:avLst/>
          </a:prstGeom>
        </p:spPr>
      </p:pic>
      <p:sp>
        <p:nvSpPr>
          <p:cNvPr id="31" name="Shape 28"/>
          <p:cNvSpPr/>
          <p:nvPr/>
        </p:nvSpPr>
        <p:spPr>
          <a:xfrm>
            <a:off x="429578" y="8753475"/>
            <a:ext cx="13771245" cy="521494"/>
          </a:xfrm>
          <a:prstGeom prst="roundRect">
            <a:avLst>
              <a:gd name="adj" fmla="val 9887"/>
            </a:avLst>
          </a:prstGeom>
          <a:solidFill>
            <a:srgbClr val="334805"/>
          </a:solidFill>
          <a:ln/>
        </p:spPr>
      </p:sp>
      <p:pic>
        <p:nvPicPr>
          <p:cNvPr id="3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31" y="8936474"/>
            <a:ext cx="153353" cy="122753"/>
          </a:xfrm>
          <a:prstGeom prst="rect">
            <a:avLst/>
          </a:prstGeom>
        </p:spPr>
      </p:pic>
      <p:sp>
        <p:nvSpPr>
          <p:cNvPr id="33" name="Text 29"/>
          <p:cNvSpPr/>
          <p:nvPr/>
        </p:nvSpPr>
        <p:spPr>
          <a:xfrm>
            <a:off x="828437" y="8906828"/>
            <a:ext cx="13249632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OpenField transforme l'agriculture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en un secteur résilient, durable et rentable. Ensemble, cultivons l'avenir avec l'intelligence artificielle.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2025-10-16T04:31:54Z</dcterms:created>
  <dcterms:modified xsi:type="dcterms:W3CDTF">2025-10-16T04:31:54Z</dcterms:modified>
</cp:coreProperties>
</file>